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31014"/>
          </a:xfrm>
        </p:spPr>
        <p:txBody>
          <a:bodyPr/>
          <a:lstStyle/>
          <a:p>
            <a:pPr hangingPunct="0">
              <a:lnSpc>
                <a:spcPct val="140000"/>
              </a:lnSpc>
              <a:spcAft>
                <a:spcPts val="0"/>
              </a:spcAf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Suddenly, Nana seemed that she had forgotten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rushed into the house and then out she came with a hat and a scarf in her hand. Father knew what Nana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he held her up to let her dress the snowman up.</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543327"/>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17988" algn="l"/>
                <a:tab pos="6727825" algn="l"/>
              </a:tabLst>
            </a:pPr>
            <a:r>
              <a:rPr lang="zh-CN"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lost	B. broke	C. heard		D. meant</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91264" y="2671416"/>
            <a:ext cx="444352" cy="523220"/>
          </a:xfrm>
          <a:prstGeom prst="rect">
            <a:avLst/>
          </a:prstGeom>
        </p:spPr>
        <p:txBody>
          <a:bodyPr wrap="none">
            <a:spAutoFit/>
          </a:bodyPr>
          <a:lstStyle/>
          <a:p>
            <a:pPr algn="just"/>
            <a:r>
              <a:rPr lang="en-US" altLang="zh-CN"/>
              <a:t>D</a:t>
            </a:r>
            <a:endParaRPr lang="zh-CN" altLang="en-US"/>
          </a:p>
        </p:txBody>
      </p:sp>
      <p:sp>
        <p:nvSpPr>
          <p:cNvPr id="6" name="内容占位符 9"/>
          <p:cNvSpPr txBox="1">
            <a:spLocks/>
          </p:cNvSpPr>
          <p:nvPr/>
        </p:nvSpPr>
        <p:spPr bwMode="auto">
          <a:xfrm>
            <a:off x="360854" y="3281991"/>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考查动词辨析。句意：爸爸知道娜娜的意思，他把她举起来让她给雪人打扮。</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lose</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丢失；</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break</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打破；</a:t>
            </a:r>
            <a:r>
              <a:rPr lang="en-US" altLang="zh-CN" sz="28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sz="28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听见</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mean</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意思是。根据</a:t>
            </a:r>
            <a:endPar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sz="28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hear </a:t>
            </a:r>
            <a:r>
              <a:rPr lang="en-US" altLang="zh-CN" sz="28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of </a:t>
            </a:r>
            <a:r>
              <a:rPr lang="en-US" altLang="zh-CN" sz="2800" b="1" dirty="0" err="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sz="28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800" b="1" dirty="0">
                <a:solidFill>
                  <a:srgbClr val="00B0F0"/>
                </a:solidFill>
                <a:latin typeface="楷体" panose="02010609060101010101" pitchFamily="49" charset="-122"/>
                <a:ea typeface="楷体" panose="02010609060101010101" pitchFamily="49" charset="-122"/>
                <a:cs typeface="Times New Roman" panose="02020603050405020304" pitchFamily="18" charset="0"/>
              </a:rPr>
              <a:t>收到某人的来信</a:t>
            </a:r>
            <a:r>
              <a:rPr lang="zh-CN" altLang="en-US" sz="28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“held her up to let her </a:t>
            </a:r>
            <a:r>
              <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dress the snowman up”</a:t>
            </a:r>
            <a:r>
              <a:rPr lang="zh-CN"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可知，爸爸理解了娜娜的意思。故选</a:t>
            </a:r>
            <a:r>
              <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6671271" y="4650143"/>
            <a:ext cx="576064" cy="412019"/>
          </a:xfrm>
          <a:prstGeom prst="rect">
            <a:avLst/>
          </a:prstGeom>
        </p:spPr>
      </p:pic>
    </p:spTree>
    <p:extLst>
      <p:ext uri="{BB962C8B-B14F-4D97-AF65-F5344CB8AC3E}">
        <p14:creationId xmlns:p14="http://schemas.microsoft.com/office/powerpoint/2010/main" val="3886307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17072"/>
          </a:xfrm>
        </p:spPr>
        <p:txBody>
          <a:bodyPr/>
          <a:lstStyle/>
          <a:p>
            <a:pPr indent="715963" hangingPunct="0">
              <a:spcAft>
                <a:spcPts val="0"/>
              </a:spcAft>
            </a:pP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 went inside after everything was done. Then Nana sat by the window and looked out at the snowman and the gate of the yard. She was waiting for the return of her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work to see the great piece of artwork that she and her father had created</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072289"/>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5300" algn="l"/>
                <a:tab pos="6910388" algn="l"/>
                <a:tab pos="92392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All	B. None	C. Both	D. Neither</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2004" y="3195724"/>
            <a:ext cx="425116" cy="492443"/>
          </a:xfrm>
          <a:prstGeom prst="rect">
            <a:avLst/>
          </a:prstGeom>
        </p:spPr>
        <p:txBody>
          <a:bodyPr wrap="none">
            <a:spAutoFit/>
          </a:bodyPr>
          <a:lstStyle/>
          <a:p>
            <a:pPr algn="just"/>
            <a:r>
              <a:rPr lang="en-US" altLang="zh-CN" sz="2600"/>
              <a:t>C</a:t>
            </a:r>
            <a:endParaRPr lang="zh-CN" altLang="en-US" sz="2600"/>
          </a:p>
        </p:txBody>
      </p:sp>
      <p:sp>
        <p:nvSpPr>
          <p:cNvPr id="6" name="内容占位符 11"/>
          <p:cNvSpPr txBox="1">
            <a:spLocks/>
          </p:cNvSpPr>
          <p:nvPr/>
        </p:nvSpPr>
        <p:spPr bwMode="auto">
          <a:xfrm>
            <a:off x="360854" y="3807704"/>
            <a:ext cx="11485848"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pc="-100"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考查代词辨析。句意：一切完成后，他们俩都进了</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屋。</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三者及以上</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none</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三者及以上</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）都不；</a:t>
            </a:r>
            <a:r>
              <a:rPr lang="en-US"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both</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u="wavy" dirty="0" smtClean="0">
                <a:solidFill>
                  <a:srgbClr val="FF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两者</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）都</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neither</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两者</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）都不。文中</a:t>
            </a:r>
            <a:endPar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both </a:t>
            </a:r>
            <a:r>
              <a:rPr lang="en-US" altLang="zh-CN" sz="26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and ... </a:t>
            </a:r>
            <a:r>
              <a:rPr lang="en-US" altLang="zh-CN" sz="2600"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en-US" sz="2600" b="1" dirty="0">
                <a:solidFill>
                  <a:srgbClr val="00B0F0"/>
                </a:solidFill>
                <a:latin typeface="楷体" panose="02010609060101010101" pitchFamily="49" charset="-122"/>
                <a:ea typeface="楷体" panose="02010609060101010101" pitchFamily="49" charset="-122"/>
                <a:cs typeface="Times New Roman" panose="02020603050405020304" pitchFamily="18" charset="0"/>
              </a:rPr>
              <a:t>和</a:t>
            </a:r>
            <a:r>
              <a:rPr lang="en-US" altLang="zh-CN" sz="2600"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只有娜娜和爸爸两人，用</a:t>
            </a:r>
            <a:r>
              <a:rPr lang="en-US"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both</a:t>
            </a: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600" b="1" spc="-100"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两者都</a:t>
            </a:r>
            <a:r>
              <a:rPr lang="en-US" altLang="zh-CN" sz="2600" b="1" spc="-100"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，即他们两人都进屋了。故选</a:t>
            </a:r>
            <a:r>
              <a:rPr lang="en-US"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5303118" y="5035089"/>
            <a:ext cx="609968" cy="436268"/>
          </a:xfrm>
          <a:prstGeom prst="rect">
            <a:avLst/>
          </a:prstGeom>
        </p:spPr>
      </p:pic>
    </p:spTree>
    <p:extLst>
      <p:ext uri="{BB962C8B-B14F-4D97-AF65-F5344CB8AC3E}">
        <p14:creationId xmlns:p14="http://schemas.microsoft.com/office/powerpoint/2010/main" val="2332105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17072"/>
          </a:xfrm>
        </p:spPr>
        <p:txBody>
          <a:bodyPr/>
          <a:lstStyle/>
          <a:p>
            <a:pPr indent="715963" hangingPunct="0">
              <a:spcAft>
                <a:spcPts val="0"/>
              </a:spcAft>
            </a:pP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 went inside after everything was done. Then Nana sat by the window and looked out at the snowman and the gate of the yard. She was waiting for the return of her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work to see the great piece of artwork that she and her father had created</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043082"/>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933950" algn="l"/>
                <a:tab pos="7081838" algn="l"/>
                <a:tab pos="942022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mother	B. father	C. brother	D. sister</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27882" y="3166846"/>
            <a:ext cx="425116" cy="492443"/>
          </a:xfrm>
          <a:prstGeom prst="rect">
            <a:avLst/>
          </a:prstGeom>
        </p:spPr>
        <p:txBody>
          <a:bodyPr wrap="none">
            <a:spAutoFit/>
          </a:bodyPr>
          <a:lstStyle/>
          <a:p>
            <a:r>
              <a:rPr lang="en-US" altLang="zh-CN" sz="2600"/>
              <a:t>A</a:t>
            </a:r>
            <a:endParaRPr lang="zh-CN" altLang="en-US" sz="2600"/>
          </a:p>
        </p:txBody>
      </p:sp>
      <p:sp>
        <p:nvSpPr>
          <p:cNvPr id="6" name="内容占位符 13"/>
          <p:cNvSpPr txBox="1">
            <a:spLocks/>
          </p:cNvSpPr>
          <p:nvPr/>
        </p:nvSpPr>
        <p:spPr bwMode="auto">
          <a:xfrm>
            <a:off x="360854" y="3598894"/>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考查名词辨析。句意：她在等待妈妈下班回来，看看她和爸爸创造的伟大艺术品！</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mother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妈妈；</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father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爸爸；</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brother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兄弟；</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sister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姐妹。根据第一段中的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Nana’s mother —she had to work”</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可知，此处应指他们等待妈妈回家。故选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1033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47348" y="908720"/>
            <a:ext cx="10895714" cy="1098017"/>
          </a:xfrm>
          <a:prstGeom prst="rect">
            <a:avLst/>
          </a:prstGeom>
        </p:spPr>
      </p:pic>
      <p:pic>
        <p:nvPicPr>
          <p:cNvPr id="6" name="图片 5"/>
          <p:cNvPicPr>
            <a:picLocks noChangeAspect="1"/>
          </p:cNvPicPr>
          <p:nvPr/>
        </p:nvPicPr>
        <p:blipFill>
          <a:blip r:embed="rId3"/>
          <a:stretch>
            <a:fillRect/>
          </a:stretch>
        </p:blipFill>
        <p:spPr>
          <a:xfrm>
            <a:off x="550590" y="2234381"/>
            <a:ext cx="3024336" cy="790377"/>
          </a:xfrm>
          <a:prstGeom prst="rect">
            <a:avLst/>
          </a:prstGeom>
        </p:spPr>
      </p:pic>
      <p:sp>
        <p:nvSpPr>
          <p:cNvPr id="7" name="内容占位符 1"/>
          <p:cNvSpPr>
            <a:spLocks noGrp="1"/>
          </p:cNvSpPr>
          <p:nvPr>
            <p:ph idx="1"/>
          </p:nvPr>
        </p:nvSpPr>
        <p:spPr>
          <a:xfrm>
            <a:off x="360854" y="2204864"/>
            <a:ext cx="11485848" cy="258532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主要讲述了娜娜和父亲在雪天堆雪人并等待妈妈下班回家欣赏他们的作品的温馨故事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0854" y="4624258"/>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陕西中考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45398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70330"/>
            <a:ext cx="11485848" cy="2417072"/>
          </a:xfrm>
        </p:spPr>
        <p:txBody>
          <a:bodyPr/>
          <a:lstStyle/>
          <a:p>
            <a:pPr indent="715963" hangingPunct="0">
              <a:spcAft>
                <a:spcPts val="0"/>
              </a:spcAft>
            </a:pP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Right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breakfast, Nana and her father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a:t>
            </a:r>
            <a:r>
              <a:rPr lang="en-US" altLang="zh-CN" sz="26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their</a:t>
            </a:r>
          </a:p>
          <a:p>
            <a:pPr hangingPunct="0">
              <a:spcAft>
                <a:spcPts val="0"/>
              </a:spcAft>
            </a:pPr>
            <a:r>
              <a:rPr lang="en-US" altLang="zh-CN" sz="26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warm </a:t>
            </a:r>
            <a:r>
              <a:rPr lang="en-US" altLang="zh-CN" sz="26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clothes and went into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yard.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few cars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p>
          <a:p>
            <a:pPr hangingPunct="0">
              <a:spcAft>
                <a:spcPts val="0"/>
              </a:spcAft>
            </a:pP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road because of the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people chose to work at home but Nana’s mother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had to work the night before at the local hospital.</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9047534" y="554306"/>
            <a:ext cx="2710825" cy="1725981"/>
          </a:xfrm>
          <a:prstGeom prst="rect">
            <a:avLst/>
          </a:prstGeom>
        </p:spPr>
      </p:pic>
      <p:sp>
        <p:nvSpPr>
          <p:cNvPr id="5" name="内容占位符 4"/>
          <p:cNvSpPr txBox="1">
            <a:spLocks/>
          </p:cNvSpPr>
          <p:nvPr/>
        </p:nvSpPr>
        <p:spPr bwMode="auto">
          <a:xfrm>
            <a:off x="360854" y="3091838"/>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17988" algn="l"/>
                <a:tab pos="6727825" algn="l"/>
                <a:tab pos="887730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could	B. couldn’t	C. should	D. shouldn’t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30882" y="3213118"/>
            <a:ext cx="407484" cy="492443"/>
          </a:xfrm>
          <a:prstGeom prst="rect">
            <a:avLst/>
          </a:prstGeom>
        </p:spPr>
        <p:txBody>
          <a:bodyPr wrap="none">
            <a:spAutoFit/>
          </a:bodyPr>
          <a:lstStyle/>
          <a:p>
            <a:r>
              <a:rPr lang="en-US" altLang="zh-CN" sz="2600"/>
              <a:t>B</a:t>
            </a:r>
            <a:endParaRPr lang="zh-CN" altLang="en-US" sz="2600"/>
          </a:p>
        </p:txBody>
      </p:sp>
      <p:sp>
        <p:nvSpPr>
          <p:cNvPr id="7" name="内容占位符 1"/>
          <p:cNvSpPr txBox="1">
            <a:spLocks/>
          </p:cNvSpPr>
          <p:nvPr/>
        </p:nvSpPr>
        <p:spPr bwMode="auto">
          <a:xfrm>
            <a:off x="360854" y="3633398"/>
            <a:ext cx="11485848" cy="301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考查情态动词辨析。句意：许多人选择在家工作，但娜娜的妈妈不能</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她前一晚必须在当地的医院工作。</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能够；</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couldn’t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不能；</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应该；</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shouldn’t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不应该。根据</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had to work the night before at the local hospital”</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可知，娜娜的妈妈前一晚必须在医院工作，因此此处指不能选择在家工作。故选</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4816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093154"/>
          </a:xfrm>
        </p:spPr>
        <p:txBody>
          <a:bodyPr/>
          <a:lstStyle/>
          <a:p>
            <a:pPr indent="715963" algn="dist" hangingPunct="0">
              <a:spcAft>
                <a:spcPts val="0"/>
              </a:spcAf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Nana made a small snowball and rolled it on the ground happily. The ball soon turned into the size of a big snowman’s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Father joined in and together they began rolling another much bigger one for the snowman’s body. When the </a:t>
            </a:r>
            <a:endPar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became almost half as tall as Nana’s dad, they rolled it to the middle of the yard. </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690682"/>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6996113" algn="l"/>
                <a:tab pos="932497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head	B. ear	C. nose	D. eye</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0310" y="3814918"/>
            <a:ext cx="425116" cy="492443"/>
          </a:xfrm>
          <a:prstGeom prst="rect">
            <a:avLst/>
          </a:prstGeom>
        </p:spPr>
        <p:txBody>
          <a:bodyPr wrap="none">
            <a:spAutoFit/>
          </a:bodyPr>
          <a:lstStyle/>
          <a:p>
            <a:r>
              <a:rPr lang="en-US" altLang="zh-CN" sz="2600"/>
              <a:t>A</a:t>
            </a:r>
            <a:endParaRPr lang="zh-CN" altLang="en-US" sz="2600"/>
          </a:p>
        </p:txBody>
      </p:sp>
      <p:sp>
        <p:nvSpPr>
          <p:cNvPr id="6" name="内容占位符 2"/>
          <p:cNvSpPr txBox="1">
            <a:spLocks/>
          </p:cNvSpPr>
          <p:nvPr/>
        </p:nvSpPr>
        <p:spPr bwMode="auto">
          <a:xfrm>
            <a:off x="360854" y="4252288"/>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考查名词辨析。句意：这个球很快变成了一个大雪人头部的大小。</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头；</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耳朵；</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nose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鼻子；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eye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眼睛。根据</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“rolling another much bigger one for the snowman’s body”</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可知，首先制作的是雪人的头部，且雪球的大小与头部匹配。故选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12787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3021276"/>
          </a:xfrm>
        </p:spPr>
        <p:txBody>
          <a:bodyPr/>
          <a:lstStyle/>
          <a:p>
            <a:pPr indent="715963" algn="dist" hangingPunct="0">
              <a:spcAft>
                <a:spcPts val="0"/>
              </a:spcAf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Nana made a small snowball and rolled it on the ground happily. The ball soon turned into the size of a big snowman’s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Father joined in and together they began rolling another much bigger one for the snowman’s body. When the </a:t>
            </a:r>
          </a:p>
          <a:p>
            <a:pPr hangingPunct="0">
              <a:spcAft>
                <a:spcPts val="0"/>
              </a:spcAft>
            </a:pP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became almost half as tall as Nana’s dad, they rolled it to the middle of the yard. </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663139"/>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667250" algn="l"/>
                <a:tab pos="7262813" algn="l"/>
                <a:tab pos="95059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stick	B. wheel	C. stone	D. ball</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3775442"/>
            <a:ext cx="425116" cy="492443"/>
          </a:xfrm>
          <a:prstGeom prst="rect">
            <a:avLst/>
          </a:prstGeom>
        </p:spPr>
        <p:txBody>
          <a:bodyPr wrap="none">
            <a:spAutoFit/>
          </a:bodyPr>
          <a:lstStyle/>
          <a:p>
            <a:r>
              <a:rPr lang="en-US" altLang="zh-CN" sz="2600"/>
              <a:t>D</a:t>
            </a:r>
            <a:endParaRPr lang="zh-CN" altLang="en-US" sz="2600"/>
          </a:p>
        </p:txBody>
      </p:sp>
      <p:sp>
        <p:nvSpPr>
          <p:cNvPr id="6" name="内容占位符 3"/>
          <p:cNvSpPr txBox="1">
            <a:spLocks/>
          </p:cNvSpPr>
          <p:nvPr/>
        </p:nvSpPr>
        <p:spPr bwMode="auto">
          <a:xfrm>
            <a:off x="360854" y="4198864"/>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考查名词辨析。句意：当这个球变得几乎有娜娜爸爸一半高时，他们把它滚到院子中间。</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stick</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棍子；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wheel</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轮子；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stone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石头；</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ball</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球。根据</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“rolling another much bigger one for the snowman’s body”</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ball”</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指用于制作雪人身体的雪球。故选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5932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05301"/>
          </a:xfrm>
        </p:spPr>
        <p:txBody>
          <a:bodyPr/>
          <a:lstStyle/>
          <a:p>
            <a:pPr hangingPunct="0">
              <a:lnSpc>
                <a:spcPct val="140000"/>
              </a:lnSpc>
              <a:spcAft>
                <a:spcPts val="0"/>
              </a:spcAft>
            </a:pP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 Nana to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snowman’s head on its body and made the snowman’s eyes and nose. Finally, they went to get two branches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snowman still needed two arms. They also made sure the branches were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 so that birds could stand on them to sing their cheerful songs. </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17678"/>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7081838" algn="l"/>
                <a:tab pos="950595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put	B. mix	C. hide	D. draw</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5134" y="3238854"/>
            <a:ext cx="444352" cy="523220"/>
          </a:xfrm>
          <a:prstGeom prst="rect">
            <a:avLst/>
          </a:prstGeom>
        </p:spPr>
        <p:txBody>
          <a:bodyPr wrap="none">
            <a:spAutoFit/>
          </a:bodyPr>
          <a:lstStyle/>
          <a:p>
            <a:r>
              <a:rPr lang="en-US" altLang="zh-CN"/>
              <a:t>A</a:t>
            </a:r>
            <a:endParaRPr lang="zh-CN" altLang="en-US"/>
          </a:p>
        </p:txBody>
      </p:sp>
      <p:sp>
        <p:nvSpPr>
          <p:cNvPr id="6" name="内容占位符 4"/>
          <p:cNvSpPr txBox="1">
            <a:spLocks/>
          </p:cNvSpPr>
          <p:nvPr/>
        </p:nvSpPr>
        <p:spPr bwMode="auto">
          <a:xfrm>
            <a:off x="360854" y="3725658"/>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考查动词辨析。句意：爸爸帮助娜娜把雪人的头放在身体上，并制作了雪人的眼睛和鼻子。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放置；</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mix</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混合；</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hide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隐藏；</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draw</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绘画。根据</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snowman’s head on its body”</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可知，此处是指把雪人的头部放在身体上，因此应用</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3110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71071"/>
          </a:xfrm>
        </p:spPr>
        <p:txBody>
          <a:bodyPr/>
          <a:lstStyle/>
          <a:p>
            <a:pPr hangingPunct="0">
              <a:lnSpc>
                <a:spcPct val="140000"/>
              </a:lnSpc>
              <a:spcAft>
                <a:spcPts val="0"/>
              </a:spcAft>
            </a:pP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 Nana to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snowman’s head on its body and made the snowman’s eyes and nose. Finally, they went to get two branches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snowman still needed two arms. They also made sure the branches were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 so that birds could stand on them to sing their cheerful songs. </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933570"/>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667250" algn="l"/>
                <a:tab pos="7358063" algn="l"/>
                <a:tab pos="942022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before	B. because	C. until	D. unless</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65386" y="3060334"/>
            <a:ext cx="407484" cy="492443"/>
          </a:xfrm>
          <a:prstGeom prst="rect">
            <a:avLst/>
          </a:prstGeom>
        </p:spPr>
        <p:txBody>
          <a:bodyPr wrap="none">
            <a:spAutoFit/>
          </a:bodyPr>
          <a:lstStyle/>
          <a:p>
            <a:r>
              <a:rPr lang="en-US" altLang="zh-CN" sz="2600"/>
              <a:t>B</a:t>
            </a:r>
            <a:endParaRPr lang="zh-CN" altLang="en-US" sz="2600"/>
          </a:p>
        </p:txBody>
      </p:sp>
      <p:sp>
        <p:nvSpPr>
          <p:cNvPr id="6" name="内容占位符 6"/>
          <p:cNvSpPr txBox="1">
            <a:spLocks/>
          </p:cNvSpPr>
          <p:nvPr/>
        </p:nvSpPr>
        <p:spPr bwMode="auto">
          <a:xfrm>
            <a:off x="360854" y="3446252"/>
            <a:ext cx="11485848" cy="301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考查连词辨析。句意：最后，他们去取两根树枝，因为雪人还需要两只手臂。</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之前；</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until</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直到</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为止；</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除非。根据</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“Finally, they went to get two branches... the snowman still needed two arms</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需要手臂</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找树枝</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的原因，应用</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引导原因状语从句。故选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15846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05301"/>
          </a:xfrm>
        </p:spPr>
        <p:txBody>
          <a:bodyPr/>
          <a:lstStyle/>
          <a:p>
            <a:pPr hangingPunct="0">
              <a:lnSpc>
                <a:spcPct val="140000"/>
              </a:lnSpc>
              <a:spcAft>
                <a:spcPts val="0"/>
              </a:spcAft>
            </a:pP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 Nana to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snowman’s head on its body and made the snowman’s eyes and nose. Finally, they went to get two branches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snowman still needed two arms. They also made sure the branches were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 so that birds could stand on them to sing their cheerful songs. </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4355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91025" algn="l"/>
                <a:tab pos="6727825" algn="l"/>
                <a:tab pos="9420225"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tiny	B. soft	C. strong	D. short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62386" y="3289520"/>
            <a:ext cx="444352" cy="523220"/>
          </a:xfrm>
          <a:prstGeom prst="rect">
            <a:avLst/>
          </a:prstGeom>
        </p:spPr>
        <p:txBody>
          <a:bodyPr wrap="none">
            <a:spAutoFit/>
          </a:bodyPr>
          <a:lstStyle/>
          <a:p>
            <a:r>
              <a:rPr lang="en-US" altLang="zh-CN"/>
              <a:t>C</a:t>
            </a:r>
            <a:endParaRPr lang="zh-CN" altLang="en-US"/>
          </a:p>
        </p:txBody>
      </p:sp>
      <p:sp>
        <p:nvSpPr>
          <p:cNvPr id="6" name="内容占位符 7"/>
          <p:cNvSpPr txBox="1">
            <a:spLocks/>
          </p:cNvSpPr>
          <p:nvPr/>
        </p:nvSpPr>
        <p:spPr bwMode="auto">
          <a:xfrm>
            <a:off x="360854" y="3763162"/>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考查形容词辨析。句意：他们还确保树枝足够结实，这样鸟儿可以站在上面唱欢快的歌。</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tiny</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微小的；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soft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柔软的；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strong</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强壮的；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short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短的。根据</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“birds could stand on them”</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可知，树枝需足够结实才能承受住鸟儿的重量。故选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2519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31014"/>
          </a:xfrm>
        </p:spPr>
        <p:txBody>
          <a:bodyPr/>
          <a:lstStyle/>
          <a:p>
            <a:pPr hangingPunct="0">
              <a:lnSpc>
                <a:spcPct val="140000"/>
              </a:lnSpc>
              <a:spcAft>
                <a:spcPts val="0"/>
              </a:spcAf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Suddenly, Nana seemed that she had forgotten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rushed into the house and then out she came with a hat and a scarf in her hand. Father knew what Nana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he held her up to let her dress the snowman up.</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2518736"/>
            <a:ext cx="11485848" cy="130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7081838" algn="l"/>
                <a:tab pos="986155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somebody	B. everybody	</a:t>
            </a:r>
          </a:p>
          <a:p>
            <a:pPr eaLnBrk="1" hangingPunct="0">
              <a:spcAft>
                <a:spcPts val="0"/>
              </a:spcAft>
              <a:tabLst>
                <a:tab pos="7081838" algn="l"/>
                <a:tab pos="9861550" algn="l"/>
              </a:tabLst>
            </a:pP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something	D. everything</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956760" y="2654164"/>
            <a:ext cx="444352" cy="523220"/>
          </a:xfrm>
          <a:prstGeom prst="rect">
            <a:avLst/>
          </a:prstGeom>
        </p:spPr>
        <p:txBody>
          <a:bodyPr wrap="none">
            <a:spAutoFit/>
          </a:bodyPr>
          <a:lstStyle/>
          <a:p>
            <a:r>
              <a:rPr lang="en-US" altLang="zh-CN"/>
              <a:t>C</a:t>
            </a:r>
            <a:endParaRPr lang="zh-CN" altLang="en-US"/>
          </a:p>
        </p:txBody>
      </p:sp>
      <p:sp>
        <p:nvSpPr>
          <p:cNvPr id="9" name="内容占位符 8"/>
          <p:cNvSpPr txBox="1">
            <a:spLocks/>
          </p:cNvSpPr>
          <p:nvPr/>
        </p:nvSpPr>
        <p:spPr bwMode="auto">
          <a:xfrm>
            <a:off x="360854" y="3771788"/>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考查不定代词辨析。句意：突然，娜娜好像忘记了什么东西！</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somebody</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某人；</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everybody</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每个人；</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某物；</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一切。下文提到娜娜拿来帽子和围巾，因此此处指忘记某样东西，用不定代词</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5384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934</Words>
  <Application>Microsoft Office PowerPoint</Application>
  <PresentationFormat>自定义</PresentationFormat>
  <Paragraphs>53</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